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9" r:id="rId3"/>
    <p:sldId id="276" r:id="rId4"/>
    <p:sldId id="277" r:id="rId5"/>
    <p:sldId id="278" r:id="rId6"/>
    <p:sldId id="257" r:id="rId7"/>
    <p:sldId id="258" r:id="rId8"/>
    <p:sldId id="259" r:id="rId9"/>
    <p:sldId id="260" r:id="rId10"/>
    <p:sldId id="262" r:id="rId11"/>
    <p:sldId id="265" r:id="rId12"/>
  </p:sldIdLst>
  <p:sldSz cx="9144000" cy="6858000"/>
  <p:notesSz cx="9144000" cy="6858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904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pic>
        <p:nvPicPr>
          <p:cNvPr id="5" name="图片 4" descr="OCO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71115" y="1089025"/>
            <a:ext cx="4001770" cy="415417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90880" y="4956810"/>
            <a:ext cx="776224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湖北地理标志产品</a:t>
            </a:r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OCOP</a:t>
            </a:r>
            <a:r>
              <a: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文创大赛投稿参考模版</a:t>
            </a:r>
            <a:endParaRPr lang="zh-CN" altLang="en-US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0" y="0"/>
            <a:ext cx="9156700" cy="68573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>
              <a:lnSpc>
                <a:spcPts val="1100"/>
              </a:lnSpc>
              <a:spcBef>
                <a:spcPts val="85"/>
              </a:spcBef>
            </a:pPr>
            <a:endParaRPr sz="1100"/>
          </a:p>
          <a:p>
            <a:pPr marL="414655">
              <a:lnSpc>
                <a:spcPct val="143000"/>
              </a:lnSpc>
            </a:pPr>
            <a:endParaRPr lang="en-US" sz="2400" b="1" spc="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414655">
              <a:lnSpc>
                <a:spcPct val="143000"/>
              </a:lnSpc>
            </a:pPr>
            <a:r>
              <a:rPr lang="en-US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6</a:t>
            </a:r>
            <a:r>
              <a:rPr lang="zh-CN" altLang="en-US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、</a:t>
            </a:r>
            <a:r>
              <a:rPr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产品定位与</a:t>
            </a:r>
            <a:r>
              <a:rPr lang="zh-CN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市场渠道</a:t>
            </a:r>
            <a:endParaRPr lang="zh-CN" sz="2400" b="1" spc="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774700">
              <a:lnSpc>
                <a:spcPct val="143000"/>
              </a:lnSpc>
              <a:spcBef>
                <a:spcPts val="10535"/>
              </a:spcBef>
            </a:pPr>
            <a:r>
              <a:rPr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产品定位：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774700">
              <a:lnSpc>
                <a:spcPct val="143000"/>
              </a:lnSpc>
              <a:spcBef>
                <a:spcPts val="690"/>
              </a:spcBef>
            </a:pPr>
            <a:r>
              <a:rPr sz="1400" spc="0" dirty="0" smtClean="0"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价格以2980元左右来购买⼤礼盒，加上活动节庆等活动，另会赠送⼩礼盒当作特别礼物。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774700">
              <a:lnSpc>
                <a:spcPct val="143000"/>
              </a:lnSpc>
              <a:spcBef>
                <a:spcPts val="4790"/>
              </a:spcBef>
            </a:pPr>
            <a:r>
              <a:rPr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⽬标客群：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774700" marR="899795">
              <a:lnSpc>
                <a:spcPts val="2405"/>
              </a:lnSpc>
              <a:spcBef>
                <a:spcPts val="690"/>
              </a:spcBef>
            </a:pPr>
            <a:r>
              <a:rPr sz="1400" spc="0" dirty="0" smtClean="0"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以上班族为主，年龄层约莫25</a:t>
            </a:r>
            <a:r>
              <a:rPr sz="1400" spc="-4" dirty="0" smtClean="0"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-</a:t>
            </a:r>
            <a:r>
              <a:rPr sz="1400" spc="0" dirty="0" smtClean="0"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45岁。⽬标群也以公司为对象，公司也有针对客⼾的送礼需求， 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774700" marR="899795">
              <a:lnSpc>
                <a:spcPts val="2405"/>
              </a:lnSpc>
              <a:spcBef>
                <a:spcPts val="290"/>
              </a:spcBef>
            </a:pPr>
            <a:r>
              <a:rPr sz="1400" spc="0" dirty="0" smtClean="0"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以特别的包装作为⼀个话题的连接点，让送礼的⼈有话题，情感因送礼⽽更加温。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sz="1400" spc="0" dirty="0" smtClean="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774700" marR="899795">
              <a:lnSpc>
                <a:spcPts val="2405"/>
              </a:lnSpc>
              <a:spcBef>
                <a:spcPts val="290"/>
              </a:spcBef>
            </a:pP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774700" marR="899795">
              <a:lnSpc>
                <a:spcPts val="2405"/>
              </a:lnSpc>
              <a:spcBef>
                <a:spcPts val="290"/>
              </a:spcBef>
            </a:pPr>
            <a:r>
              <a:rPr sz="1400"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⽬标市场：</a:t>
            </a:r>
            <a:r>
              <a:rPr lang="zh-CN" sz="1400"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台湾</a:t>
            </a:r>
            <a:r>
              <a:rPr sz="1400"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诚品⽣活、华⼭Prsent+、礁溪老爷饭店、</a:t>
            </a:r>
            <a:r>
              <a:rPr sz="1400" dirty="0" smtClean="0"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Pinkoi；</a:t>
            </a:r>
            <a:r>
              <a:rPr sz="1400" dirty="0" smtClean="0"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⽇本、美国、欧洲</a:t>
            </a:r>
            <a:r>
              <a:rPr lang="zh-CN" sz="1400" dirty="0" smtClean="0"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。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lang="zh-CN" sz="1400" dirty="0" smtClean="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  <a:sym typeface="+mn-ea"/>
            </a:endParaRPr>
          </a:p>
          <a:p>
            <a:pPr marL="774700" marR="899795">
              <a:lnSpc>
                <a:spcPts val="2405"/>
              </a:lnSpc>
              <a:spcBef>
                <a:spcPts val="290"/>
              </a:spcBef>
            </a:pP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774700" marR="899795">
              <a:lnSpc>
                <a:spcPts val="2405"/>
              </a:lnSpc>
              <a:spcBef>
                <a:spcPts val="290"/>
              </a:spcBef>
            </a:pPr>
            <a:endParaRPr sz="1400">
              <a:latin typeface="Microsoft JhengHei" panose="020B0604030504040204" charset="-120"/>
              <a:cs typeface="Microsoft JhengHei" panose="020B0604030504040204" charset="-120"/>
            </a:endParaRPr>
          </a:p>
        </p:txBody>
      </p:sp>
      <p:pic>
        <p:nvPicPr>
          <p:cNvPr id="5" name="图片 4" descr="OCO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21650" y="0"/>
            <a:ext cx="1022350" cy="10610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-12700" y="0"/>
            <a:ext cx="9156700" cy="6858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>
              <a:lnSpc>
                <a:spcPts val="1100"/>
              </a:lnSpc>
              <a:spcBef>
                <a:spcPts val="85"/>
              </a:spcBef>
            </a:pPr>
            <a:endParaRPr sz="1100"/>
          </a:p>
          <a:p>
            <a:pPr marL="414655">
              <a:lnSpc>
                <a:spcPct val="143000"/>
              </a:lnSpc>
            </a:pPr>
            <a:endParaRPr lang="en-US" sz="2400" b="1" spc="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414655">
              <a:lnSpc>
                <a:spcPct val="143000"/>
              </a:lnSpc>
            </a:pPr>
            <a:r>
              <a:rPr lang="zh-CN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基本信息</a:t>
            </a:r>
            <a:endParaRPr lang="en-US" altLang="zh-CN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r>
              <a:rPr lang="zh-CN" altLang="en-US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姓名：金阳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r>
              <a:rPr lang="en-US" altLang="zh-CN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			    </a:t>
            </a:r>
            <a:r>
              <a:rPr lang="zh-CN" altLang="en-US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性别：女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lang="zh-CN" altLang="en-US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r>
              <a:rPr lang="zh-CN" altLang="en-US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手机号码：</a:t>
            </a:r>
            <a:r>
              <a:rPr lang="en-US" altLang="zh-CN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13512345678	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r>
              <a:rPr lang="en-US" altLang="zh-CN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	    </a:t>
            </a:r>
            <a:r>
              <a:rPr lang="zh-CN" altLang="en-US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电子邮箱：</a:t>
            </a:r>
            <a:r>
              <a:rPr lang="en-US" altLang="zh-CN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12345678@qq.com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lang="en-US" altLang="zh-CN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r>
              <a:rPr lang="zh-CN" altLang="en-US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通讯详细地址：北京市西城区复兴门外大街</a:t>
            </a:r>
            <a:r>
              <a:rPr lang="en-US" altLang="zh-CN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999</a:t>
            </a:r>
            <a:r>
              <a:rPr lang="zh-CN" altLang="en-US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号院</a:t>
            </a:r>
            <a:r>
              <a:rPr lang="en-US" altLang="zh-CN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11</a:t>
            </a:r>
            <a:r>
              <a:rPr lang="zh-CN" altLang="en-US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号楼三单元</a:t>
            </a:r>
            <a:r>
              <a:rPr lang="en-US" altLang="zh-CN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502</a:t>
            </a:r>
            <a:r>
              <a:rPr lang="zh-CN" altLang="en-US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室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lang="zh-CN" altLang="en-US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r>
              <a:rPr lang="zh-CN" altLang="en-US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提报产品名称：</a:t>
            </a:r>
            <a:r>
              <a:rPr sz="140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DOT Design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lang="zh-CN" altLang="en-US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endParaRPr lang="zh-CN" altLang="en-US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endParaRPr lang="zh-CN"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pic>
        <p:nvPicPr>
          <p:cNvPr id="5" name="图片 4" descr="OCO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21650" y="0"/>
            <a:ext cx="1022350" cy="10610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-12700" y="0"/>
            <a:ext cx="9156700" cy="6858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>
              <a:lnSpc>
                <a:spcPts val="1100"/>
              </a:lnSpc>
              <a:spcBef>
                <a:spcPts val="85"/>
              </a:spcBef>
            </a:pPr>
            <a:endParaRPr sz="1100"/>
          </a:p>
          <a:p>
            <a:pPr marL="414655">
              <a:lnSpc>
                <a:spcPct val="143000"/>
              </a:lnSpc>
            </a:pPr>
            <a:endParaRPr lang="en-US" sz="2400" b="1" spc="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414655">
              <a:lnSpc>
                <a:spcPct val="143000"/>
              </a:lnSpc>
            </a:pPr>
            <a:r>
              <a:rPr lang="zh-CN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证照</a:t>
            </a:r>
            <a:endParaRPr lang="zh-CN" altLang="en-US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r>
              <a:rPr lang="zh-CN" altLang="en-US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参赛人身份证号码：</a:t>
            </a:r>
            <a:r>
              <a:rPr lang="en-US" altLang="zh-CN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110102197810272321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lang="en-US" altLang="zh-CN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r>
              <a:rPr lang="zh-CN" altLang="en-US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参赛人身份证正反面照：</a:t>
            </a:r>
            <a:endParaRPr lang="zh-CN" altLang="en-US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endParaRPr lang="en-US" altLang="zh-CN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endParaRPr lang="zh-CN"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pic>
        <p:nvPicPr>
          <p:cNvPr id="5" name="图片 4" descr="OCO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21650" y="0"/>
            <a:ext cx="1022350" cy="10610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960" y="3069590"/>
            <a:ext cx="6790690" cy="22707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64945" y="5516880"/>
            <a:ext cx="1962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0"/>
            <a:ext cx="9156700" cy="6858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>
              <a:lnSpc>
                <a:spcPts val="1100"/>
              </a:lnSpc>
              <a:spcBef>
                <a:spcPts val="85"/>
              </a:spcBef>
            </a:pPr>
            <a:endParaRPr sz="1100"/>
          </a:p>
          <a:p>
            <a:pPr marL="414655">
              <a:lnSpc>
                <a:spcPct val="143000"/>
              </a:lnSpc>
            </a:pPr>
            <a:endParaRPr lang="en-US" sz="2400" b="1" spc="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414655">
              <a:lnSpc>
                <a:spcPct val="143000"/>
              </a:lnSpc>
            </a:pPr>
            <a:r>
              <a:rPr lang="zh-CN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证照</a:t>
            </a:r>
            <a:endParaRPr lang="zh-CN" altLang="en-US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r>
              <a:rPr lang="zh-CN" altLang="en-US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参赛人企业营业执照/组织机构代码证（</a:t>
            </a:r>
            <a:r>
              <a:rPr lang="zh-CN" altLang="en-US" sz="1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企业和事业单位参赛必填</a:t>
            </a:r>
            <a:r>
              <a:rPr lang="zh-CN" altLang="en-US"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）</a:t>
            </a:r>
            <a:endParaRPr lang="zh-CN" altLang="en-US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r>
              <a:rPr lang="zh-CN" altLang="en-US"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若为三证合一新证，则只提供营业执照即可</a:t>
            </a:r>
            <a:endParaRPr lang="zh-CN" altLang="en-US" sz="1400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endParaRPr lang="en-US" altLang="zh-CN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endParaRPr lang="zh-CN" altLang="en-US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endParaRPr lang="en-US" altLang="zh-CN" sz="1400" b="1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endParaRPr lang="zh-CN"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pic>
        <p:nvPicPr>
          <p:cNvPr id="5" name="图片 4" descr="OCO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21650" y="0"/>
            <a:ext cx="1022350" cy="106108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14680" y="6071870"/>
            <a:ext cx="1962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lang="zh-CN" altLang="en-US"/>
          </a:p>
        </p:txBody>
      </p:sp>
      <p:pic>
        <p:nvPicPr>
          <p:cNvPr id="6" name="图片 5" descr="timg (3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7920" y="3307080"/>
            <a:ext cx="3094355" cy="2216785"/>
          </a:xfrm>
          <a:prstGeom prst="rect">
            <a:avLst/>
          </a:prstGeom>
        </p:spPr>
      </p:pic>
      <p:pic>
        <p:nvPicPr>
          <p:cNvPr id="9" name="图片 8" descr="timg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060" y="3307080"/>
            <a:ext cx="3313430" cy="22167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0"/>
            <a:ext cx="9156700" cy="6858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>
              <a:lnSpc>
                <a:spcPts val="1100"/>
              </a:lnSpc>
              <a:spcBef>
                <a:spcPts val="85"/>
              </a:spcBef>
            </a:pPr>
            <a:endParaRPr sz="1100"/>
          </a:p>
          <a:p>
            <a:pPr marL="414655">
              <a:lnSpc>
                <a:spcPct val="143000"/>
              </a:lnSpc>
            </a:pPr>
            <a:endParaRPr lang="en-US" sz="2400" b="1" spc="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414655">
              <a:lnSpc>
                <a:spcPct val="143000"/>
              </a:lnSpc>
            </a:pPr>
            <a:r>
              <a:rPr lang="en-US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1</a:t>
            </a:r>
            <a:r>
              <a:rPr lang="zh-CN" altLang="en-US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、</a:t>
            </a:r>
            <a:r>
              <a:rPr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设计理念</a:t>
            </a:r>
            <a:endParaRPr sz="2400" b="1" spc="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6035"/>
              </a:spcBef>
            </a:pPr>
            <a:r>
              <a:rPr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产品包装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90"/>
              </a:spcBef>
            </a:pP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分为⼤礼盒以及⼩礼盒，⼤礼盒为精致礼盒包装⽽⼩礼盒是量产⾏销包装。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sz="1400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90"/>
              </a:spcBef>
            </a:pP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>
              <a:lnSpc>
                <a:spcPct val="143000"/>
              </a:lnSpc>
              <a:spcBef>
                <a:spcPts val="2690"/>
              </a:spcBef>
            </a:pPr>
            <a:r>
              <a:rPr sz="1400" b="1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外型设计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 marR="564515">
              <a:lnSpc>
                <a:spcPct val="150000"/>
              </a:lnSpc>
              <a:spcBef>
                <a:spcPts val="90"/>
              </a:spcBef>
            </a:pPr>
            <a:r>
              <a:rPr sz="1400" u="heavy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⼤礼盒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 以八个图所组合成的⼀个窗花图案，意指圆满、完全、完备、完整。精致的礼盒，让收到礼盒的⼈感受 到满满的台湾⼈情味。同时希望客⼾继续保留着包装，内附</a:t>
            </a:r>
            <a:r>
              <a:rPr sz="1400" spc="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L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E</a:t>
            </a:r>
            <a:r>
              <a:rPr sz="1400" spc="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D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灯组，礼盒可以化⾝变成⼩灯箱，放在 任何⾓落皆适宜，</a:t>
            </a:r>
            <a:r>
              <a:rPr sz="1400" spc="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L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E</a:t>
            </a:r>
            <a:r>
              <a:rPr sz="1400" spc="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D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灯光与雷雕的窗花藉由光影的变化，如同⼀幅美景。⼤礼盒以品牌核⼼「环保」 为主要的诉求，为包装增添附加价值，礼盒不丢弃附上</a:t>
            </a:r>
            <a:r>
              <a:rPr sz="1400" spc="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L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E</a:t>
            </a:r>
            <a:r>
              <a:rPr sz="1400" spc="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D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再续⽤变成趣味灯箱富有环保价值。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532765" marR="1986915">
              <a:lnSpc>
                <a:spcPct val="149000"/>
              </a:lnSpc>
            </a:pPr>
            <a:r>
              <a:rPr sz="1400" u="heavy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⼩礼盒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 相同的窗花，使⽤印刷的⽅式来呈现，不同的茶种以不同的⾊彩带出其茶叶的特⾊。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pic>
        <p:nvPicPr>
          <p:cNvPr id="5" name="图片 4" descr="OCOP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21650" y="0"/>
            <a:ext cx="1022350" cy="10610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352800" cy="685800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-228600" y="0"/>
            <a:ext cx="9156700" cy="56648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>
              <a:lnSpc>
                <a:spcPts val="1000"/>
              </a:lnSpc>
            </a:pPr>
            <a:endParaRPr sz="1000"/>
          </a:p>
          <a:p>
            <a:pPr marL="3943350">
              <a:lnSpc>
                <a:spcPct val="143000"/>
              </a:lnSpc>
              <a:spcBef>
                <a:spcPts val="1285"/>
              </a:spcBef>
            </a:pPr>
            <a:r>
              <a:rPr lang="en-US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2</a:t>
            </a:r>
            <a:r>
              <a:rPr lang="zh-CN" altLang="en-US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、参赛者</a:t>
            </a:r>
            <a:r>
              <a:rPr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简介</a:t>
            </a:r>
            <a:endParaRPr sz="2400" b="1" spc="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3943350" marR="532130">
              <a:lnSpc>
                <a:spcPct val="149000"/>
              </a:lnSpc>
              <a:spcBef>
                <a:spcPts val="1435"/>
              </a:spcBef>
            </a:pPr>
            <a:r>
              <a:rPr sz="1400" b="1" spc="0" dirty="0" smtClean="0">
                <a:solidFill>
                  <a:srgbClr val="E46C0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【和、静、怡、真的⽣活态度】 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现代⼈⽣活紧张压⼒⼤，忙盲茫更是无可避免的困扰，⼤雅 之堂讲求「和、静、怡、真」的⽣活态度，让现代⼈能够安⼼踏实、怡然⾃在地过⽣活。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3943350" marR="354330">
              <a:lnSpc>
                <a:spcPct val="150000"/>
              </a:lnSpc>
              <a:spcBef>
                <a:spcPts val="2590"/>
              </a:spcBef>
            </a:pP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2017年创立「品雅茶堂」品牌 我们品的不只是美好的茶，更是品味⼈与⼈之间那份美好的 情谊。茶，再也不只是茶了，⽽是温度的传递。 藉着⼀只茶礼盒，提醒着⼈们⽤真诚的情感来交流，运⽤和、 静、怡、真的⽣活态度，让有社交需求的现代⼈，能够⾃在、 真诚地表达感谢与祝福，让社交不再焦虑，让您⾃然⽽然地 与他⼈建立关系。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3943350">
              <a:lnSpc>
                <a:spcPct val="143000"/>
              </a:lnSpc>
              <a:spcBef>
                <a:spcPts val="2610"/>
              </a:spcBef>
            </a:pP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就如同茶叶⼀样，永远把最⾃然、最真的⾃⼰，呈现给您。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</p:txBody>
      </p:sp>
      <p:pic>
        <p:nvPicPr>
          <p:cNvPr id="3" name="图片 2" descr="OCO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650" y="0"/>
            <a:ext cx="1022350" cy="106108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45300" y="3403600"/>
            <a:ext cx="2298700" cy="345439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6845300" y="0"/>
            <a:ext cx="2298700" cy="34671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0" y="0"/>
            <a:ext cx="9156700" cy="6858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>
              <a:lnSpc>
                <a:spcPts val="550"/>
              </a:lnSpc>
              <a:spcBef>
                <a:spcPts val="35"/>
              </a:spcBef>
            </a:pPr>
            <a:endParaRPr sz="550"/>
          </a:p>
          <a:p>
            <a:pPr marL="342900">
              <a:lnSpc>
                <a:spcPct val="143000"/>
              </a:lnSpc>
            </a:pPr>
            <a:endParaRPr lang="en-US" sz="2400" b="1" spc="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342900">
              <a:lnSpc>
                <a:spcPct val="143000"/>
              </a:lnSpc>
            </a:pPr>
            <a:r>
              <a:rPr lang="en-US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3</a:t>
            </a:r>
            <a:r>
              <a:rPr lang="zh-CN" altLang="en-US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、合作者</a:t>
            </a:r>
            <a:r>
              <a:rPr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简介</a:t>
            </a:r>
            <a:endParaRPr sz="2400" b="1" spc="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631190">
              <a:lnSpc>
                <a:spcPct val="143000"/>
              </a:lnSpc>
              <a:spcBef>
                <a:spcPts val="4935"/>
              </a:spcBef>
            </a:pPr>
            <a:r>
              <a:rPr sz="1400" b="1" spc="0" dirty="0" smtClean="0">
                <a:solidFill>
                  <a:srgbClr val="E46C0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【设计与文化的深度结合】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631190" marR="3114040">
              <a:lnSpc>
                <a:spcPts val="2405"/>
              </a:lnSpc>
              <a:spcBef>
                <a:spcPts val="2590"/>
              </a:spcBef>
            </a:pPr>
            <a:r>
              <a:rPr sz="1400" spc="9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点睛设计成立于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200</a:t>
            </a:r>
            <a:r>
              <a:rPr sz="1400" spc="9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3年6⽉，我们主要服务项⽬为视觉设计及产品设 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631190" marR="3114040">
              <a:lnSpc>
                <a:spcPts val="2405"/>
              </a:lnSpc>
              <a:spcBef>
                <a:spcPts val="190"/>
              </a:spcBef>
            </a:pP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计，拥有非常⾼的灵活性与整合性。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sz="1400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631190" marR="3114040">
              <a:lnSpc>
                <a:spcPts val="2405"/>
              </a:lnSpc>
              <a:spcBef>
                <a:spcPts val="190"/>
              </a:spcBef>
            </a:pP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631190">
              <a:lnSpc>
                <a:spcPts val="2350"/>
              </a:lnSpc>
              <a:spcBef>
                <a:spcPts val="310"/>
              </a:spcBef>
            </a:pP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⾃2011年开始创立「</a:t>
            </a:r>
            <a:r>
              <a:rPr sz="140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 DO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T</a:t>
            </a:r>
            <a:r>
              <a:rPr sz="140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 D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esign</a:t>
            </a:r>
            <a:r>
              <a:rPr sz="140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 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」品牌商品，商品创作以⽣活趣味为主的</a:t>
            </a:r>
            <a:endParaRPr sz="1400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631190">
              <a:lnSpc>
                <a:spcPts val="2350"/>
              </a:lnSpc>
              <a:spcBef>
                <a:spcPts val="310"/>
              </a:spcBef>
            </a:pP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主题，强调台湾设计⽣产之特⾊。 设计与文化的深度结合、画龙点睛，是我们</a:t>
            </a:r>
            <a:endParaRPr sz="1400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631190">
              <a:lnSpc>
                <a:spcPts val="2350"/>
              </a:lnSpc>
              <a:spcBef>
                <a:spcPts val="310"/>
              </a:spcBef>
            </a:pP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⼀直以来的理念与⽬标。 </a:t>
            </a:r>
            <a:r>
              <a:rPr sz="1400" spc="19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我们于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201</a:t>
            </a:r>
            <a:r>
              <a:rPr sz="1400" spc="19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4年成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立 </a:t>
            </a:r>
            <a:r>
              <a:rPr sz="1400" spc="39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 </a:t>
            </a:r>
            <a:r>
              <a:rPr sz="1400" spc="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D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esign </a:t>
            </a:r>
            <a:r>
              <a:rPr sz="1400" spc="19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 </a:t>
            </a:r>
            <a:r>
              <a:rPr sz="1400" spc="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L</a:t>
            </a:r>
            <a:r>
              <a:rPr sz="1400" spc="-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a</a:t>
            </a:r>
            <a:r>
              <a:rPr sz="1400" spc="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b</a:t>
            </a:r>
            <a:r>
              <a:rPr sz="1400" spc="19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s，积极以设计结合</a:t>
            </a:r>
            <a:endParaRPr sz="1400" spc="19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631190">
              <a:lnSpc>
                <a:spcPts val="2350"/>
              </a:lnSpc>
              <a:spcBef>
                <a:spcPts val="310"/>
              </a:spcBef>
            </a:pPr>
            <a:r>
              <a:rPr sz="1400" spc="19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台湾在地好</a:t>
            </a:r>
            <a:r>
              <a:rPr sz="1400" spc="1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物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， 开拓在地文化的新价值。 </a:t>
            </a:r>
            <a:r>
              <a:rPr sz="1400" spc="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协助客⼾建立品牌形象及提升产品</a:t>
            </a:r>
            <a:endParaRPr sz="1400" spc="4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631190">
              <a:lnSpc>
                <a:spcPts val="2350"/>
              </a:lnSpc>
              <a:spcBef>
                <a:spcPts val="310"/>
              </a:spcBef>
            </a:pPr>
            <a:r>
              <a:rPr sz="1400" spc="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价值，对企业有显著的帮助。我们 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相信「设计是发掘并发扬每件事物的特质」。</a:t>
            </a:r>
            <a:endParaRPr sz="1400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631190">
              <a:lnSpc>
                <a:spcPts val="2350"/>
              </a:lnSpc>
              <a:spcBef>
                <a:spcPts val="310"/>
              </a:spcBef>
            </a:pP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sz="1400" spc="4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631190">
              <a:lnSpc>
                <a:spcPts val="2350"/>
              </a:lnSpc>
              <a:spcBef>
                <a:spcPts val="310"/>
              </a:spcBef>
            </a:pPr>
            <a:r>
              <a:rPr sz="1400" spc="4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秉持着创意构思与扎实的技术，不断转型成⻑，期盼为客⼾带来更完 </a:t>
            </a: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善的设计</a:t>
            </a:r>
            <a:endParaRPr sz="1400" spc="0" dirty="0" smtClean="0">
              <a:solidFill>
                <a:srgbClr val="4A452A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  <a:p>
            <a:pPr marL="631190">
              <a:lnSpc>
                <a:spcPts val="2350"/>
              </a:lnSpc>
              <a:spcBef>
                <a:spcPts val="310"/>
              </a:spcBef>
            </a:pPr>
            <a:r>
              <a:rPr sz="1400" spc="0" dirty="0" smtClean="0">
                <a:solidFill>
                  <a:srgbClr val="4A452A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整合。</a:t>
            </a:r>
            <a:r>
              <a:rPr lang="zh-CN" sz="1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sz="140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</p:txBody>
      </p:sp>
      <p:pic>
        <p:nvPicPr>
          <p:cNvPr id="6" name="图片 5" descr="OCO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1650" y="0"/>
            <a:ext cx="1022350" cy="10610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0" y="-12700"/>
            <a:ext cx="9156700" cy="6858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>
              <a:lnSpc>
                <a:spcPts val="1100"/>
              </a:lnSpc>
              <a:spcBef>
                <a:spcPts val="85"/>
              </a:spcBef>
            </a:pPr>
            <a:endParaRPr sz="1100"/>
          </a:p>
          <a:p>
            <a:pPr marL="414655">
              <a:lnSpc>
                <a:spcPct val="143000"/>
              </a:lnSpc>
            </a:pPr>
            <a:r>
              <a:rPr lang="en-US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4</a:t>
            </a:r>
            <a:r>
              <a:rPr lang="zh-CN" altLang="en-US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、</a:t>
            </a:r>
            <a:r>
              <a:rPr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设计</a:t>
            </a:r>
            <a:r>
              <a:rPr lang="zh-CN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效果</a:t>
            </a:r>
            <a:endParaRPr lang="zh-CN" sz="2400" b="1" spc="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27305" y="821690"/>
            <a:ext cx="5244465" cy="392811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pic>
        <p:nvPicPr>
          <p:cNvPr id="5" name="图片 4" descr="OCO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650" y="0"/>
            <a:ext cx="1022350" cy="1061085"/>
          </a:xfrm>
          <a:prstGeom prst="rect">
            <a:avLst/>
          </a:prstGeom>
        </p:spPr>
      </p:pic>
      <p:sp>
        <p:nvSpPr>
          <p:cNvPr id="6" name="object 2"/>
          <p:cNvSpPr/>
          <p:nvPr/>
        </p:nvSpPr>
        <p:spPr>
          <a:xfrm>
            <a:off x="5195570" y="3009265"/>
            <a:ext cx="3948430" cy="38360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p/>
        </p:txBody>
      </p:sp>
      <p:sp>
        <p:nvSpPr>
          <p:cNvPr id="7" name="文本框 6"/>
          <p:cNvSpPr txBox="1"/>
          <p:nvPr/>
        </p:nvSpPr>
        <p:spPr>
          <a:xfrm>
            <a:off x="-6350" y="5457190"/>
            <a:ext cx="403479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774700" algn="l">
              <a:lnSpc>
                <a:spcPct val="143000"/>
              </a:lnSpc>
              <a:spcBef>
                <a:spcPts val="690"/>
              </a:spcBef>
            </a:pPr>
            <a:r>
              <a:rPr sz="1400" dirty="0" smtClean="0"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需要包含“正面效果图”、“侧面效果图”、“俯视效果图”、“3D效果图”至少4种形态</a:t>
            </a:r>
            <a:r>
              <a:rPr lang="zh-CN" sz="1400" dirty="0" smtClean="0"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。</a:t>
            </a:r>
            <a:endParaRPr lang="zh-CN" sz="1400" dirty="0" smtClean="0"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195570" y="2601595"/>
            <a:ext cx="1962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0" y="0"/>
            <a:ext cx="9156700" cy="54914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12700">
              <a:lnSpc>
                <a:spcPts val="1100"/>
              </a:lnSpc>
              <a:spcBef>
                <a:spcPts val="85"/>
              </a:spcBef>
            </a:pPr>
            <a:endParaRPr sz="1100"/>
          </a:p>
          <a:p>
            <a:pPr marL="414655">
              <a:lnSpc>
                <a:spcPct val="143000"/>
              </a:lnSpc>
            </a:pPr>
            <a:r>
              <a:rPr lang="en-US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5</a:t>
            </a:r>
            <a:r>
              <a:rPr lang="zh-CN" altLang="en-US" sz="2400" b="1" spc="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</a:rPr>
              <a:t>、产品规格</a:t>
            </a:r>
            <a:endParaRPr lang="zh-CN" altLang="en-US" sz="2400" b="1" spc="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Microsoft JhengHei" panose="020B0604030504040204" charset="-120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0" y="729615"/>
            <a:ext cx="5493385" cy="3482340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pic>
        <p:nvPicPr>
          <p:cNvPr id="3" name="图片 2" descr="OCO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1650" y="0"/>
            <a:ext cx="1022350" cy="1061085"/>
          </a:xfrm>
          <a:prstGeom prst="rect">
            <a:avLst/>
          </a:prstGeom>
        </p:spPr>
      </p:pic>
      <p:sp>
        <p:nvSpPr>
          <p:cNvPr id="6" name="object 3"/>
          <p:cNvSpPr/>
          <p:nvPr/>
        </p:nvSpPr>
        <p:spPr>
          <a:xfrm>
            <a:off x="4981575" y="3745230"/>
            <a:ext cx="4017010" cy="31127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p/>
        </p:txBody>
      </p:sp>
      <p:sp>
        <p:nvSpPr>
          <p:cNvPr id="8" name="文本框 7"/>
          <p:cNvSpPr txBox="1"/>
          <p:nvPr/>
        </p:nvSpPr>
        <p:spPr>
          <a:xfrm>
            <a:off x="3018790" y="4211955"/>
            <a:ext cx="19627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Microsoft JhengHei" panose="020B0604030504040204" charset="-120"/>
                <a:sym typeface="+mn-ea"/>
              </a:rPr>
              <a:t>（填写示例）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1458</Words>
  <Application>WPS 演示</Application>
  <PresentationFormat>On-screen Show (4:3)</PresentationFormat>
  <Paragraphs>82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Microsoft JhengHei</vt:lpstr>
      <vt:lpstr>Calibri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WHJHL</cp:lastModifiedBy>
  <cp:revision>32</cp:revision>
  <dcterms:created xsi:type="dcterms:W3CDTF">2017-09-07T01:17:00Z</dcterms:created>
  <dcterms:modified xsi:type="dcterms:W3CDTF">2017-09-17T08:12:02Z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